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96" r:id="rId3"/>
    <p:sldId id="261" r:id="rId4"/>
    <p:sldId id="297" r:id="rId5"/>
    <p:sldId id="298" r:id="rId6"/>
    <p:sldId id="299" r:id="rId7"/>
    <p:sldId id="300" r:id="rId8"/>
    <p:sldId id="262" r:id="rId9"/>
    <p:sldId id="317" r:id="rId10"/>
    <p:sldId id="318" r:id="rId11"/>
    <p:sldId id="319" r:id="rId12"/>
    <p:sldId id="306" r:id="rId13"/>
    <p:sldId id="307" r:id="rId14"/>
    <p:sldId id="301" r:id="rId15"/>
    <p:sldId id="302" r:id="rId16"/>
    <p:sldId id="303" r:id="rId17"/>
    <p:sldId id="304" r:id="rId18"/>
    <p:sldId id="305" r:id="rId19"/>
    <p:sldId id="264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0" r:id="rId30"/>
    <p:sldId id="265" r:id="rId31"/>
    <p:sldId id="322" r:id="rId32"/>
    <p:sldId id="325" r:id="rId33"/>
    <p:sldId id="321" r:id="rId34"/>
    <p:sldId id="324" r:id="rId35"/>
    <p:sldId id="323" r:id="rId36"/>
    <p:sldId id="326" r:id="rId37"/>
    <p:sldId id="327" r:id="rId38"/>
    <p:sldId id="331" r:id="rId39"/>
    <p:sldId id="332" r:id="rId40"/>
    <p:sldId id="333" r:id="rId41"/>
    <p:sldId id="334" r:id="rId42"/>
    <p:sldId id="328" r:id="rId43"/>
    <p:sldId id="329" r:id="rId44"/>
    <p:sldId id="335" r:id="rId45"/>
    <p:sldId id="336" r:id="rId46"/>
    <p:sldId id="330" r:id="rId47"/>
    <p:sldId id="337" r:id="rId48"/>
    <p:sldId id="338" r:id="rId49"/>
    <p:sldId id="339" r:id="rId50"/>
    <p:sldId id="340" r:id="rId51"/>
    <p:sldId id="341" r:id="rId52"/>
    <p:sldId id="343" r:id="rId53"/>
    <p:sldId id="266" r:id="rId54"/>
  </p:sldIdLst>
  <p:sldSz cx="9144000" cy="5143500" type="screen16x9"/>
  <p:notesSz cx="6858000" cy="9144000"/>
  <p:embeddedFontLst>
    <p:embeddedFont>
      <p:font typeface="Arial Rounded MT Bold" pitchFamily="34" charset="0"/>
      <p:regular r:id="rId56"/>
    </p:embeddedFont>
    <p:embeddedFont>
      <p:font typeface="Arial Unicode MS" pitchFamily="34" charset="-128"/>
      <p:regular r:id="rId57"/>
    </p:embeddedFont>
    <p:embeddedFont>
      <p:font typeface="Lucida Calligraphy" pitchFamily="66" charset="0"/>
      <p:regular r:id="rId58"/>
    </p:embeddedFont>
    <p:embeddedFont>
      <p:font typeface="Merriweather" charset="0"/>
      <p:regular r:id="rId59"/>
      <p:bold r:id="rId60"/>
      <p:italic r:id="rId61"/>
      <p:boldItalic r:id="rId62"/>
    </p:embeddedFont>
    <p:embeddedFont>
      <p:font typeface="Amatic SC" charset="-79"/>
      <p:regular r:id="rId63"/>
      <p:bold r:id="rId64"/>
    </p:embeddedFont>
    <p:embeddedFont>
      <p:font typeface="Bahnschrift" pitchFamily="34" charset="0"/>
      <p:regular r:id="rId65"/>
      <p:bold r:id="rId66"/>
    </p:embeddedFont>
    <p:embeddedFont>
      <p:font typeface="Comic Sans MS" pitchFamily="66" charset="0"/>
      <p:regular r:id="rId67"/>
      <p:bold r:id="rId68"/>
      <p:italic r:id="rId69"/>
      <p:boldItalic r:id="rId70"/>
    </p:embeddedFont>
    <p:embeddedFont>
      <p:font typeface="Arial Narrow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E2F6244-9036-4401-94B8-32E4563F0903}">
          <p14:sldIdLst>
            <p14:sldId id="256"/>
            <p14:sldId id="296"/>
            <p14:sldId id="261"/>
            <p14:sldId id="297"/>
            <p14:sldId id="298"/>
            <p14:sldId id="299"/>
            <p14:sldId id="300"/>
            <p14:sldId id="262"/>
            <p14:sldId id="317"/>
            <p14:sldId id="318"/>
            <p14:sldId id="319"/>
            <p14:sldId id="306"/>
            <p14:sldId id="307"/>
            <p14:sldId id="301"/>
            <p14:sldId id="302"/>
            <p14:sldId id="303"/>
            <p14:sldId id="304"/>
            <p14:sldId id="305"/>
            <p14:sldId id="264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0"/>
            <p14:sldId id="265"/>
            <p14:sldId id="322"/>
            <p14:sldId id="325"/>
            <p14:sldId id="321"/>
            <p14:sldId id="324"/>
            <p14:sldId id="323"/>
            <p14:sldId id="326"/>
            <p14:sldId id="327"/>
            <p14:sldId id="331"/>
            <p14:sldId id="332"/>
            <p14:sldId id="333"/>
            <p14:sldId id="334"/>
            <p14:sldId id="328"/>
            <p14:sldId id="329"/>
            <p14:sldId id="335"/>
            <p14:sldId id="336"/>
            <p14:sldId id="330"/>
            <p14:sldId id="337"/>
            <p14:sldId id="338"/>
            <p14:sldId id="339"/>
            <p14:sldId id="340"/>
            <p14:sldId id="341"/>
            <p14:sldId id="343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>
      <p:cViewPr>
        <p:scale>
          <a:sx n="66" d="100"/>
          <a:sy n="66" d="100"/>
        </p:scale>
        <p:origin x="-1452" y="-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89911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00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bsetoday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19672" y="1635646"/>
            <a:ext cx="5995200" cy="1656184"/>
          </a:xfrm>
        </p:spPr>
        <p:txBody>
          <a:bodyPr/>
          <a:lstStyle/>
          <a:p>
            <a:r>
              <a:rPr lang="en-US" sz="36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/>
                <a:latin typeface="Arial Rounded MT Bold" pitchFamily="34" charset="0"/>
              </a:rPr>
              <a:t>COMPUTER SCIENCE INVESTIGATORY PROJECT</a:t>
            </a:r>
            <a:endParaRPr lang="en-IN" sz="36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7880">
            <a:off x="7277843" y="3867467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Name: </a:t>
            </a:r>
            <a:endParaRPr lang="en-US" b="1" dirty="0" smtClean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S</a:t>
            </a:r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. BALAVIGNESH REDDY</a:t>
            </a:r>
            <a:endParaRPr lang="en-IN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IN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Class: </a:t>
            </a:r>
            <a:r>
              <a:rPr lang="en-IN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12-A</a:t>
            </a:r>
          </a:p>
          <a:p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Roll no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.:</a:t>
            </a:r>
            <a:endParaRPr lang="en-IN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latin typeface="Comic Sans MS" pitchFamily="66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Hillwood School, Gandhinagar, Gujarat - Admission, Amenities, Hostel,  Photos, Contact | Findmyshal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t="11151" r="11265" b="15380"/>
          <a:stretch/>
        </p:blipFill>
        <p:spPr bwMode="auto">
          <a:xfrm>
            <a:off x="7524328" y="195486"/>
            <a:ext cx="1474238" cy="13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55552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600"/>
              <a:buFont typeface="Amatic SC"/>
              <a:buNone/>
            </a:pPr>
            <a:r>
              <a:rPr lang="en-US" sz="2600" b="1" dirty="0" smtClean="0">
                <a:solidFill>
                  <a:schemeClr val="accent1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MY SQL CODE</a:t>
            </a:r>
            <a:endParaRPr lang="en-IN" sz="2600" b="1" dirty="0">
              <a:solidFill>
                <a:schemeClr val="accent1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7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ple Deployment of a Python Program for Beginners. | by Arjun Babu | The  Startup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8800" l="23452" r="72024">
                        <a14:foregroundMark x1="40476" y1="49600" x2="68571" y2="49800"/>
                        <a14:backgroundMark x1="63333" y1="53600" x2="63333" y2="53600"/>
                        <a14:backgroundMark x1="48333" y1="55400" x2="48333" y2="55400"/>
                        <a14:backgroundMark x1="66667" y1="51600" x2="66667" y2="51600"/>
                        <a14:backgroundMark x1="45714" y1="50600" x2="45714" y2="50600"/>
                        <a14:backgroundMark x1="45714" y1="50600" x2="45714" y2="50600"/>
                        <a14:backgroundMark x1="45238" y1="49800" x2="45238" y2="49800"/>
                        <a14:backgroundMark x1="45476" y1="49800" x2="45476" y2="49800"/>
                        <a14:backgroundMark x1="45476" y1="49800" x2="45476" y2="49800"/>
                        <a14:backgroundMark x1="45952" y1="50200" x2="45952" y2="50200"/>
                        <a14:backgroundMark x1="48214" y1="50000" x2="48214" y2="50000"/>
                        <a14:backgroundMark x1="47738" y1="49800" x2="47738" y2="49800"/>
                        <a14:backgroundMark x1="47381" y1="49800" x2="47381" y2="49800"/>
                        <a14:backgroundMark x1="49048" y1="50000" x2="49048" y2="50000"/>
                        <a14:backgroundMark x1="49048" y1="49800" x2="49048" y2="49800"/>
                        <a14:backgroundMark x1="48571" y1="49600" x2="48571" y2="49600"/>
                        <a14:backgroundMark x1="48571" y1="49800" x2="48571" y2="49800"/>
                        <a14:backgroundMark x1="49405" y1="49600" x2="49405" y2="49600"/>
                        <a14:backgroundMark x1="51429" y1="50600" x2="51429" y2="50600"/>
                        <a14:backgroundMark x1="51429" y1="50400" x2="51429" y2="50400"/>
                        <a14:backgroundMark x1="51310" y1="49800" x2="51310" y2="49800"/>
                        <a14:backgroundMark x1="52143" y1="50600" x2="52143" y2="50600"/>
                        <a14:backgroundMark x1="51667" y1="50000" x2="51667" y2="50000"/>
                        <a14:backgroundMark x1="51310" y1="49800" x2="51310" y2="49800"/>
                        <a14:backgroundMark x1="51905" y1="49800" x2="51905" y2="49800"/>
                        <a14:backgroundMark x1="52143" y1="49800" x2="52143" y2="49800"/>
                        <a14:backgroundMark x1="53810" y1="50400" x2="53810" y2="50400"/>
                        <a14:backgroundMark x1="54643" y1="50200" x2="54643" y2="50200"/>
                        <a14:backgroundMark x1="54643" y1="49400" x2="54643" y2="49400"/>
                        <a14:backgroundMark x1="54762" y1="49200" x2="54762" y2="49200"/>
                        <a14:backgroundMark x1="55000" y1="49400" x2="55000" y2="49400"/>
                        <a14:backgroundMark x1="55119" y1="49200" x2="55119" y2="49200"/>
                        <a14:backgroundMark x1="55119" y1="49400" x2="55119" y2="49400"/>
                        <a14:backgroundMark x1="55238" y1="50000" x2="55238" y2="50000"/>
                        <a14:backgroundMark x1="53810" y1="49800" x2="53810" y2="49800"/>
                        <a14:backgroundMark x1="57619" y1="50600" x2="57619" y2="50600"/>
                        <a14:backgroundMark x1="58214" y1="50400" x2="58214" y2="50400"/>
                        <a14:backgroundMark x1="57976" y1="50000" x2="57976" y2="50000"/>
                        <a14:backgroundMark x1="57619" y1="50400" x2="57619" y2="50400"/>
                        <a14:backgroundMark x1="58333" y1="49800" x2="58333" y2="49800"/>
                        <a14:backgroundMark x1="61190" y1="50000" x2="61190" y2="50000"/>
                        <a14:backgroundMark x1="60833" y1="50000" x2="60833" y2="50000"/>
                        <a14:backgroundMark x1="60357" y1="50400" x2="60357" y2="50400"/>
                        <a14:backgroundMark x1="60357" y1="50000" x2="60357" y2="50000"/>
                        <a14:backgroundMark x1="60595" y1="49200" x2="60595" y2="49200"/>
                        <a14:backgroundMark x1="61071" y1="49400" x2="61071" y2="49400"/>
                        <a14:backgroundMark x1="63214" y1="50000" x2="63214" y2="50000"/>
                        <a14:backgroundMark x1="63810" y1="50000" x2="63810" y2="50000"/>
                        <a14:backgroundMark x1="63810" y1="50000" x2="63810" y2="50000"/>
                        <a14:backgroundMark x1="63452" y1="50200" x2="63452" y2="50200"/>
                        <a14:backgroundMark x1="63095" y1="50600" x2="63095" y2="50600"/>
                        <a14:backgroundMark x1="63929" y1="50600" x2="63929" y2="50600"/>
                        <a14:backgroundMark x1="66548" y1="50400" x2="66548" y2="50400"/>
                        <a14:backgroundMark x1="66310" y1="50000" x2="66310" y2="50000"/>
                        <a14:backgroundMark x1="65952" y1="49800" x2="65952" y2="49800"/>
                        <a14:backgroundMark x1="68452" y1="50400" x2="68452" y2="50400"/>
                        <a14:backgroundMark x1="68452" y1="50000" x2="6845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7" t="36290" r="60109" b="27421"/>
          <a:stretch/>
        </p:blipFill>
        <p:spPr bwMode="auto">
          <a:xfrm>
            <a:off x="4014827" y="663400"/>
            <a:ext cx="1491534" cy="141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36;p19"/>
          <p:cNvSpPr/>
          <p:nvPr/>
        </p:nvSpPr>
        <p:spPr>
          <a:xfrm>
            <a:off x="3973807" y="512986"/>
            <a:ext cx="1678314" cy="1567473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Rectangle 4"/>
          <p:cNvSpPr/>
          <p:nvPr/>
        </p:nvSpPr>
        <p:spPr>
          <a:xfrm>
            <a:off x="1464592" y="2540878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ts val="2600"/>
            </a:pPr>
            <a:r>
              <a:rPr lang="en" sz="4800" b="1" dirty="0" smtClean="0">
                <a:solidFill>
                  <a:srgbClr val="FFFFFF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Code for Python</a:t>
            </a:r>
            <a:endParaRPr lang="en-IN" sz="4800" b="1" dirty="0">
              <a:solidFill>
                <a:srgbClr val="FFFFFF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42832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55552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600"/>
              <a:buFont typeface="Amatic SC"/>
              <a:buNone/>
            </a:pPr>
            <a:r>
              <a:rPr lang="en-IN" sz="2600" b="1" dirty="0">
                <a:solidFill>
                  <a:schemeClr val="accent1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INTRODUCTION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 b="5969"/>
          <a:stretch/>
        </p:blipFill>
        <p:spPr bwMode="auto">
          <a:xfrm>
            <a:off x="1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3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58477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600"/>
              <a:buFont typeface="Amatic SC"/>
              <a:buNone/>
            </a:pPr>
            <a:r>
              <a:rPr lang="en-US" sz="2600" b="1" dirty="0" smtClean="0">
                <a:solidFill>
                  <a:schemeClr val="accent1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PROGRAM’S MENU</a:t>
            </a:r>
            <a:endParaRPr lang="en-IN" sz="2600" b="1" dirty="0">
              <a:solidFill>
                <a:schemeClr val="accent1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776"/>
            <a:ext cx="9144000" cy="455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9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378"/>
          </a:xfrm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PROGRAM FOR ADD </a:t>
            </a:r>
            <a:r>
              <a:rPr lang="en-IN" dirty="0">
                <a:latin typeface="Comic Sans MS" pitchFamily="66" charset="0"/>
              </a:rPr>
              <a:t>NEW STUDENT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0" cy="444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9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FOR </a:t>
            </a:r>
            <a:r>
              <a:rPr lang="en-IN" dirty="0" smtClean="0">
                <a:latin typeface="Comic Sans MS" pitchFamily="66" charset="0"/>
              </a:rPr>
              <a:t>DELETE STUDENT RECORD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/>
        </p:blipFill>
        <p:spPr bwMode="auto">
          <a:xfrm>
            <a:off x="0" y="577723"/>
            <a:ext cx="9144000" cy="456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2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</a:t>
            </a:r>
            <a:r>
              <a:rPr lang="en-IN" dirty="0" smtClean="0">
                <a:latin typeface="Comic Sans MS" pitchFamily="66" charset="0"/>
              </a:rPr>
              <a:t>FOR MODIFY STUDENT’S RECORD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26"/>
            <a:ext cx="9131920" cy="396044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/>
          <a:stretch/>
        </p:blipFill>
        <p:spPr bwMode="auto">
          <a:xfrm>
            <a:off x="0" y="4515966"/>
            <a:ext cx="9131920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0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</a:t>
            </a:r>
            <a:r>
              <a:rPr lang="en-IN" dirty="0" smtClean="0">
                <a:latin typeface="Comic Sans MS" pitchFamily="66" charset="0"/>
              </a:rPr>
              <a:t>FOR ADDING NEW MARKS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5"/>
          <a:stretch/>
        </p:blipFill>
        <p:spPr bwMode="auto">
          <a:xfrm>
            <a:off x="1" y="596403"/>
            <a:ext cx="9144000" cy="454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2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</a:t>
            </a:r>
            <a:r>
              <a:rPr lang="en-IN" dirty="0" smtClean="0">
                <a:latin typeface="Comic Sans MS" pitchFamily="66" charset="0"/>
              </a:rPr>
              <a:t>FOR DELETING MARKS RECORD</a:t>
            </a:r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83122"/>
            <a:ext cx="9138991" cy="456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69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</a:t>
            </a:r>
            <a:r>
              <a:rPr lang="en-IN" dirty="0" smtClean="0">
                <a:latin typeface="Comic Sans MS" pitchFamily="66" charset="0"/>
              </a:rPr>
              <a:t>FOR MODIFY MARKS RECORD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2" y="571377"/>
            <a:ext cx="9150772" cy="457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627534"/>
            <a:ext cx="6028200" cy="1159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Project name</a:t>
            </a:r>
            <a:endParaRPr lang="en-IN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1851670"/>
            <a:ext cx="6192688" cy="1296144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Student Report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Card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Management 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  <a:p>
            <a:endParaRPr lang="en-IN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>
                <a:latin typeface="Comic Sans MS" pitchFamily="66" charset="0"/>
              </a:rPr>
              <a:t>PROGRAM </a:t>
            </a:r>
            <a:r>
              <a:rPr lang="en-IN" dirty="0" smtClean="0">
                <a:latin typeface="Comic Sans MS" pitchFamily="66" charset="0"/>
              </a:rPr>
              <a:t>FOR MODIFY MARKS RECORD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122"/>
            <a:ext cx="9144000" cy="45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sz="2000" dirty="0" smtClean="0">
                <a:latin typeface="Comic Sans MS" pitchFamily="66" charset="0"/>
              </a:rPr>
              <a:t>SERACH MENU AND PROGRAM FOR SEARCH STUDENT MENU</a:t>
            </a:r>
            <a:endParaRPr lang="en-IN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3"/>
          <a:stretch/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5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sz="1600" dirty="0">
                <a:latin typeface="Comic Sans MS" pitchFamily="66" charset="0"/>
              </a:rPr>
              <a:t>PROGRAM </a:t>
            </a:r>
            <a:r>
              <a:rPr lang="en-IN" sz="1600" dirty="0" smtClean="0">
                <a:latin typeface="Comic Sans MS" pitchFamily="66" charset="0"/>
              </a:rPr>
              <a:t>FOR SEARCH STUDENT’S TERM MARKS AND PROGRAM FOR BACK TO MAIN MENU</a:t>
            </a:r>
            <a:endParaRPr lang="en-IN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172"/>
            <a:ext cx="9144000" cy="457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7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3049" y="0"/>
            <a:ext cx="9157049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REPORT MENU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9" y="536848"/>
            <a:ext cx="9157049" cy="460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4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PROGRAM FOR SINGLE TERM REPORT CARD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9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PROGRAM FOR WHOLE CLASS REPORT CARD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6"/>
          <a:stretch/>
        </p:blipFill>
        <p:spPr bwMode="auto">
          <a:xfrm>
            <a:off x="0" y="600834"/>
            <a:ext cx="9143999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1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PROGRAM FOR WHOLE SESSION REPORT CARD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34"/>
            <a:ext cx="9144000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9472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2000" dirty="0" smtClean="0">
                <a:latin typeface="Comic Sans MS" pitchFamily="66" charset="0"/>
              </a:rPr>
              <a:t>PROGRAM FOR CLASS WISE TOPPERS AND BACK TO MAIN MENU</a:t>
            </a:r>
            <a:endParaRPr lang="en-IN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3897"/>
            <a:ext cx="9144000" cy="4569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5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PROGRAM FOR CLOSE APPLICATION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-776" y="602728"/>
            <a:ext cx="9144775" cy="45360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4340" name="Picture 4" descr="Casey Patton quote on Programming is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70" y="2376477"/>
            <a:ext cx="56197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" y="608021"/>
            <a:ext cx="5148840" cy="178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689785"/>
            <a:ext cx="2423244" cy="16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6;p19"/>
          <p:cNvSpPr/>
          <p:nvPr/>
        </p:nvSpPr>
        <p:spPr>
          <a:xfrm>
            <a:off x="3973807" y="512986"/>
            <a:ext cx="1678314" cy="1567473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Rectangle 4"/>
          <p:cNvSpPr/>
          <p:nvPr/>
        </p:nvSpPr>
        <p:spPr>
          <a:xfrm>
            <a:off x="1464592" y="2540878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ts val="2600"/>
            </a:pPr>
            <a:r>
              <a:rPr lang="en" sz="4800" b="1" dirty="0" smtClean="0">
                <a:solidFill>
                  <a:srgbClr val="FFFFFF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Output for My SQL</a:t>
            </a:r>
            <a:endParaRPr lang="en-IN" sz="4800" b="1" dirty="0">
              <a:solidFill>
                <a:srgbClr val="FFFFFF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  <p:pic>
        <p:nvPicPr>
          <p:cNvPr id="6" name="Picture 2" descr="MySQL Error caused by sql_mode=only_full_group_by | Anuj Gakh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77" y="816435"/>
            <a:ext cx="960573" cy="9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043608" y="483518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latin typeface="Comic Sans MS" pitchFamily="66" charset="0"/>
              </a:rPr>
              <a:t>INDEX</a:t>
            </a:r>
            <a:endParaRPr sz="4000" dirty="0">
              <a:latin typeface="Comic Sans MS" pitchFamily="66" charset="0"/>
            </a:endParaRPr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1115616" y="1203598"/>
            <a:ext cx="6880500" cy="374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Certificate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Acknowledgement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Working Description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Coding Screen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Output </a:t>
            </a:r>
            <a:r>
              <a:rPr lang="en-US" sz="2800" dirty="0" smtClean="0"/>
              <a:t>Screen</a:t>
            </a:r>
            <a:endParaRPr lang="en-US" sz="2800" dirty="0" smtClean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r>
              <a:rPr lang="en-US" sz="2800" dirty="0" smtClean="0"/>
              <a:t>Bibliography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rgbClr val="075875"/>
              </a:buClr>
              <a:buSzPct val="80000"/>
              <a:buFont typeface="Wingdings" pitchFamily="2" charset="2"/>
              <a:buChar char="v"/>
            </a:pP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-4420" r="28836" b="9168"/>
          <a:stretch/>
        </p:blipFill>
        <p:spPr bwMode="auto">
          <a:xfrm>
            <a:off x="0" y="-250974"/>
            <a:ext cx="9144000" cy="5394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ple Deployment of a Python Program for Beginners. | by Arjun Babu | The  Startup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8800" l="23452" r="72024">
                        <a14:foregroundMark x1="40476" y1="49600" x2="68571" y2="49800"/>
                        <a14:backgroundMark x1="63333" y1="53600" x2="63333" y2="53600"/>
                        <a14:backgroundMark x1="48333" y1="55400" x2="48333" y2="55400"/>
                        <a14:backgroundMark x1="66667" y1="51600" x2="66667" y2="51600"/>
                        <a14:backgroundMark x1="45714" y1="50600" x2="45714" y2="50600"/>
                        <a14:backgroundMark x1="45714" y1="50600" x2="45714" y2="50600"/>
                        <a14:backgroundMark x1="45238" y1="49800" x2="45238" y2="49800"/>
                        <a14:backgroundMark x1="45476" y1="49800" x2="45476" y2="49800"/>
                        <a14:backgroundMark x1="45476" y1="49800" x2="45476" y2="49800"/>
                        <a14:backgroundMark x1="45952" y1="50200" x2="45952" y2="50200"/>
                        <a14:backgroundMark x1="48214" y1="50000" x2="48214" y2="50000"/>
                        <a14:backgroundMark x1="47738" y1="49800" x2="47738" y2="49800"/>
                        <a14:backgroundMark x1="47381" y1="49800" x2="47381" y2="49800"/>
                        <a14:backgroundMark x1="49048" y1="50000" x2="49048" y2="50000"/>
                        <a14:backgroundMark x1="49048" y1="49800" x2="49048" y2="49800"/>
                        <a14:backgroundMark x1="48571" y1="49600" x2="48571" y2="49600"/>
                        <a14:backgroundMark x1="48571" y1="49800" x2="48571" y2="49800"/>
                        <a14:backgroundMark x1="49405" y1="49600" x2="49405" y2="49600"/>
                        <a14:backgroundMark x1="51429" y1="50600" x2="51429" y2="50600"/>
                        <a14:backgroundMark x1="51429" y1="50400" x2="51429" y2="50400"/>
                        <a14:backgroundMark x1="51310" y1="49800" x2="51310" y2="49800"/>
                        <a14:backgroundMark x1="52143" y1="50600" x2="52143" y2="50600"/>
                        <a14:backgroundMark x1="51667" y1="50000" x2="51667" y2="50000"/>
                        <a14:backgroundMark x1="51310" y1="49800" x2="51310" y2="49800"/>
                        <a14:backgroundMark x1="51905" y1="49800" x2="51905" y2="49800"/>
                        <a14:backgroundMark x1="52143" y1="49800" x2="52143" y2="49800"/>
                        <a14:backgroundMark x1="53810" y1="50400" x2="53810" y2="50400"/>
                        <a14:backgroundMark x1="54643" y1="50200" x2="54643" y2="50200"/>
                        <a14:backgroundMark x1="54643" y1="49400" x2="54643" y2="49400"/>
                        <a14:backgroundMark x1="54762" y1="49200" x2="54762" y2="49200"/>
                        <a14:backgroundMark x1="55000" y1="49400" x2="55000" y2="49400"/>
                        <a14:backgroundMark x1="55119" y1="49200" x2="55119" y2="49200"/>
                        <a14:backgroundMark x1="55119" y1="49400" x2="55119" y2="49400"/>
                        <a14:backgroundMark x1="55238" y1="50000" x2="55238" y2="50000"/>
                        <a14:backgroundMark x1="53810" y1="49800" x2="53810" y2="49800"/>
                        <a14:backgroundMark x1="57619" y1="50600" x2="57619" y2="50600"/>
                        <a14:backgroundMark x1="58214" y1="50400" x2="58214" y2="50400"/>
                        <a14:backgroundMark x1="57976" y1="50000" x2="57976" y2="50000"/>
                        <a14:backgroundMark x1="57619" y1="50400" x2="57619" y2="50400"/>
                        <a14:backgroundMark x1="58333" y1="49800" x2="58333" y2="49800"/>
                        <a14:backgroundMark x1="61190" y1="50000" x2="61190" y2="50000"/>
                        <a14:backgroundMark x1="60833" y1="50000" x2="60833" y2="50000"/>
                        <a14:backgroundMark x1="60357" y1="50400" x2="60357" y2="50400"/>
                        <a14:backgroundMark x1="60357" y1="50000" x2="60357" y2="50000"/>
                        <a14:backgroundMark x1="60595" y1="49200" x2="60595" y2="49200"/>
                        <a14:backgroundMark x1="61071" y1="49400" x2="61071" y2="49400"/>
                        <a14:backgroundMark x1="63214" y1="50000" x2="63214" y2="50000"/>
                        <a14:backgroundMark x1="63810" y1="50000" x2="63810" y2="50000"/>
                        <a14:backgroundMark x1="63810" y1="50000" x2="63810" y2="50000"/>
                        <a14:backgroundMark x1="63452" y1="50200" x2="63452" y2="50200"/>
                        <a14:backgroundMark x1="63095" y1="50600" x2="63095" y2="50600"/>
                        <a14:backgroundMark x1="63929" y1="50600" x2="63929" y2="50600"/>
                        <a14:backgroundMark x1="66548" y1="50400" x2="66548" y2="50400"/>
                        <a14:backgroundMark x1="66310" y1="50000" x2="66310" y2="50000"/>
                        <a14:backgroundMark x1="65952" y1="49800" x2="65952" y2="49800"/>
                        <a14:backgroundMark x1="68452" y1="50400" x2="68452" y2="50400"/>
                        <a14:backgroundMark x1="68452" y1="50000" x2="6845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7" t="36290" r="60109" b="27421"/>
          <a:stretch/>
        </p:blipFill>
        <p:spPr bwMode="auto">
          <a:xfrm>
            <a:off x="4067197" y="652434"/>
            <a:ext cx="1491534" cy="141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36;p19"/>
          <p:cNvSpPr/>
          <p:nvPr/>
        </p:nvSpPr>
        <p:spPr>
          <a:xfrm>
            <a:off x="3973807" y="512986"/>
            <a:ext cx="1678314" cy="1567473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Rectangle 4"/>
          <p:cNvSpPr/>
          <p:nvPr/>
        </p:nvSpPr>
        <p:spPr>
          <a:xfrm>
            <a:off x="1464592" y="2540878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ts val="2600"/>
            </a:pPr>
            <a:r>
              <a:rPr lang="en" sz="4800" b="1" dirty="0" smtClean="0">
                <a:solidFill>
                  <a:srgbClr val="FFFFFF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Output for Python</a:t>
            </a:r>
            <a:endParaRPr lang="en-IN" sz="4800" b="1" dirty="0">
              <a:solidFill>
                <a:srgbClr val="FFFFFF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3289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378"/>
          </a:xfrm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ADD </a:t>
            </a:r>
            <a:r>
              <a:rPr lang="en-IN" dirty="0">
                <a:latin typeface="Comic Sans MS" pitchFamily="66" charset="0"/>
              </a:rPr>
              <a:t>NEW STUDENT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4298" r="19696"/>
          <a:stretch/>
        </p:blipFill>
        <p:spPr bwMode="auto">
          <a:xfrm>
            <a:off x="-2254" y="699542"/>
            <a:ext cx="9146254" cy="444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699542"/>
            <a:ext cx="40862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2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FOR </a:t>
            </a:r>
            <a:r>
              <a:rPr lang="en-IN" dirty="0" smtClean="0">
                <a:latin typeface="Comic Sans MS" pitchFamily="66" charset="0"/>
              </a:rPr>
              <a:t>DELETE STUDENT RECORD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6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5"/>
          <a:stretch/>
        </p:blipFill>
        <p:spPr bwMode="auto">
          <a:xfrm>
            <a:off x="-4082" y="555526"/>
            <a:ext cx="914399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305050"/>
            <a:ext cx="43148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FOR </a:t>
            </a:r>
            <a:r>
              <a:rPr lang="en-IN" dirty="0" smtClean="0">
                <a:latin typeface="Comic Sans MS" pitchFamily="66" charset="0"/>
              </a:rPr>
              <a:t>DELETE STUDENT RECORD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5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</a:t>
            </a:r>
            <a:r>
              <a:rPr lang="en-IN" dirty="0" smtClean="0">
                <a:latin typeface="Comic Sans MS" pitchFamily="66" charset="0"/>
              </a:rPr>
              <a:t> </a:t>
            </a:r>
            <a:r>
              <a:rPr lang="en-IN" dirty="0" smtClean="0">
                <a:latin typeface="Comic Sans MS" pitchFamily="66" charset="0"/>
              </a:rPr>
              <a:t>FOR MODIFY STUDENT’S RECORD 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"/>
          <a:stretch/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MODIFY STUDENT’S RECORD 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78" y="555526"/>
            <a:ext cx="5029426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8374" r="2674" b="-6400"/>
          <a:stretch/>
        </p:blipFill>
        <p:spPr bwMode="auto">
          <a:xfrm>
            <a:off x="5004048" y="566135"/>
            <a:ext cx="4139952" cy="199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19350"/>
            <a:ext cx="4139952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ADDING NEW MARKS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ADDING NEW MARKS</a:t>
            </a:r>
            <a:endParaRPr lang="en-I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9"/>
          <a:stretch/>
        </p:blipFill>
        <p:spPr bwMode="auto">
          <a:xfrm>
            <a:off x="0" y="597981"/>
            <a:ext cx="6438900" cy="454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74" y="520535"/>
            <a:ext cx="3861426" cy="462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 descr="Certificate Border PNG Images, Transparent Certificate Border Image  Download - PNGi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"/>
          <a:stretch/>
        </p:blipFill>
        <p:spPr bwMode="auto">
          <a:xfrm>
            <a:off x="-16057" y="-13855"/>
            <a:ext cx="9160057" cy="515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7567" y="555526"/>
            <a:ext cx="727280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Lucida Calligraphy" panose="03010101010101010101" pitchFamily="66" charset="0"/>
              </a:rPr>
              <a:t>CERTIFICATE</a:t>
            </a:r>
          </a:p>
          <a:p>
            <a:endParaRPr lang="en-US" sz="1800" b="1" dirty="0" smtClean="0">
              <a:latin typeface="Arial Narrow" pitchFamily="34" charset="0"/>
            </a:endParaRPr>
          </a:p>
          <a:p>
            <a:pPr algn="just"/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is to certify that S. Balavignesh Reddy, Roll no. __________, Class 12A of Hillwoods School has successfully completed his Computer Science investigatory project on the topic </a:t>
            </a: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000" i="1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Student’s Report Card Management </a:t>
            </a:r>
            <a:r>
              <a:rPr lang="en-US" sz="2000" i="1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as prescribed by CBSE in the academic session 2021-2022.</a:t>
            </a:r>
          </a:p>
          <a:p>
            <a:pPr algn="ctr"/>
            <a:endParaRPr lang="en-US" sz="1600" b="1" dirty="0"/>
          </a:p>
          <a:p>
            <a:pPr algn="ctr"/>
            <a:endParaRPr lang="en-US" sz="4000" b="1" dirty="0" smtClean="0">
              <a:latin typeface="Lucida Calligraphy" panose="03010101010101010101" pitchFamily="66" charset="0"/>
            </a:endParaRPr>
          </a:p>
          <a:p>
            <a:pPr algn="ctr"/>
            <a:endParaRPr lang="en-US" sz="4000" b="1" dirty="0">
              <a:latin typeface="Lucida Calligraphy" panose="03010101010101010101" pitchFamily="66" charset="0"/>
            </a:endParaRPr>
          </a:p>
          <a:p>
            <a:pPr algn="ctr"/>
            <a:endParaRPr lang="en-US" sz="4000" b="1" dirty="0" smtClean="0">
              <a:latin typeface="Lucida Calligraphy" panose="03010101010101010101" pitchFamily="66" charset="0"/>
            </a:endParaRPr>
          </a:p>
          <a:p>
            <a:pPr algn="ctr"/>
            <a:endParaRPr lang="en-US" sz="4000" b="1" dirty="0">
              <a:latin typeface="Lucida Calligraphy" panose="03010101010101010101" pitchFamily="66" charset="0"/>
            </a:endParaRPr>
          </a:p>
          <a:p>
            <a:pPr algn="ctr"/>
            <a:endParaRPr lang="en-US" sz="4000" b="1" dirty="0">
              <a:latin typeface="Lucida Calligraphy" panose="03010101010101010101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393305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462177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248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itchFamily="34" charset="0"/>
              </a:rPr>
              <a:t>INTERNAL EXAMINER</a:t>
            </a:r>
            <a:endParaRPr lang="en-IN" dirty="0">
              <a:latin typeface="Bahnschrif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415837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itchFamily="34" charset="0"/>
              </a:rPr>
              <a:t>EXTERNAL</a:t>
            </a:r>
            <a:r>
              <a:rPr lang="en-US" dirty="0" smtClean="0"/>
              <a:t> </a:t>
            </a:r>
            <a:r>
              <a:rPr lang="en-US" dirty="0">
                <a:latin typeface="Bahnschrift" pitchFamily="34" charset="0"/>
              </a:rPr>
              <a:t>EXAMINER</a:t>
            </a:r>
            <a:endParaRPr lang="en-IN" dirty="0">
              <a:latin typeface="Bahnschrif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720" y="343248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itchFamily="34" charset="0"/>
              </a:rPr>
              <a:t>HEAD OF THE SCHOOL</a:t>
            </a:r>
            <a:endParaRPr lang="en-IN" dirty="0">
              <a:latin typeface="Bahnschrif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9584" y="415837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itchFamily="34" charset="0"/>
              </a:rPr>
              <a:t>SCHOOL STAMP</a:t>
            </a:r>
            <a:endParaRPr lang="en-IN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DELETING MARKS RECORD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0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DELETING MARKS RECORD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"/>
          <a:stretch/>
        </p:blipFill>
        <p:spPr bwMode="auto">
          <a:xfrm>
            <a:off x="0" y="599728"/>
            <a:ext cx="5076056" cy="454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6" y="599728"/>
            <a:ext cx="4150022" cy="454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MODIFY MARKS RECORD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55526"/>
            <a:ext cx="9144001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2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34"/>
          </a:xfrm>
          <a:solidFill>
            <a:srgbClr val="000000"/>
          </a:solidFill>
        </p:spPr>
        <p:txBody>
          <a:bodyPr/>
          <a:lstStyle/>
          <a:p>
            <a:r>
              <a:rPr lang="en-IN" dirty="0" smtClean="0">
                <a:latin typeface="Comic Sans MS" pitchFamily="66" charset="0"/>
              </a:rPr>
              <a:t>OUTPUT </a:t>
            </a:r>
            <a:r>
              <a:rPr lang="en-IN" dirty="0" smtClean="0">
                <a:latin typeface="Comic Sans MS" pitchFamily="66" charset="0"/>
              </a:rPr>
              <a:t>FOR MODIFY MARKS RECORD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" y="555526"/>
            <a:ext cx="5534025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78148"/>
            <a:ext cx="4211960" cy="456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7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SEARCH MENU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076"/>
            <a:ext cx="3491880" cy="457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251"/>
            <a:ext cx="5796136" cy="243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540" y="2883974"/>
            <a:ext cx="5672460" cy="225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6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SEARCH MENU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00834"/>
            <a:ext cx="5415187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600834"/>
            <a:ext cx="3771900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8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REPORT MENU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41"/>
            <a:ext cx="3923928" cy="454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90541"/>
            <a:ext cx="5220073" cy="454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0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REPORT MENU</a:t>
            </a:r>
            <a:endParaRPr lang="en-IN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"/>
          <a:stretch/>
        </p:blipFill>
        <p:spPr bwMode="auto">
          <a:xfrm>
            <a:off x="1" y="600834"/>
            <a:ext cx="9144000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8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REPORT MENU</a:t>
            </a: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9"/>
          <a:stretch/>
        </p:blipFill>
        <p:spPr bwMode="auto">
          <a:xfrm>
            <a:off x="0" y="574020"/>
            <a:ext cx="3134568" cy="456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36" y="596731"/>
            <a:ext cx="6189464" cy="45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75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REPORT MENU</a:t>
            </a:r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00835"/>
            <a:ext cx="2265535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6"/>
          <a:stretch/>
        </p:blipFill>
        <p:spPr bwMode="auto">
          <a:xfrm>
            <a:off x="2265535" y="600834"/>
            <a:ext cx="6878465" cy="45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0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67494"/>
            <a:ext cx="6880500" cy="582900"/>
          </a:xfrm>
        </p:spPr>
        <p:txBody>
          <a:bodyPr/>
          <a:lstStyle/>
          <a:p>
            <a:r>
              <a:rPr lang="en-US" sz="3200" dirty="0">
                <a:latin typeface="Comic Sans MS" pitchFamily="66" charset="0"/>
              </a:rPr>
              <a:t>Acknowledgement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987574"/>
            <a:ext cx="6880500" cy="4032448"/>
          </a:xfrm>
        </p:spPr>
        <p:txBody>
          <a:bodyPr/>
          <a:lstStyle/>
          <a:p>
            <a:pPr marL="76200" indent="0" algn="just">
              <a:buNone/>
            </a:pPr>
            <a:r>
              <a:rPr lang="en-US" sz="2200" dirty="0" smtClean="0">
                <a:latin typeface="Comic Sans MS" pitchFamily="66" charset="0"/>
              </a:rPr>
              <a:t>I would like to express my special thanks and gratitude to my Computer Science Teacher </a:t>
            </a:r>
            <a:r>
              <a:rPr lang="en-US" sz="2200" u="sng" dirty="0" smtClean="0">
                <a:latin typeface="Comic Sans MS" pitchFamily="66" charset="0"/>
              </a:rPr>
              <a:t>Ms. Khushboo Gupta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>
                <a:latin typeface="Comic Sans MS" pitchFamily="66" charset="0"/>
              </a:rPr>
              <a:t>as well as our Vice-Principal </a:t>
            </a:r>
            <a:r>
              <a:rPr lang="en-US" sz="2200" u="sng" dirty="0">
                <a:latin typeface="Comic Sans MS" pitchFamily="66" charset="0"/>
              </a:rPr>
              <a:t>Ms. Kiran Upadhyay</a:t>
            </a:r>
            <a:r>
              <a:rPr lang="en-US" sz="2200" dirty="0" smtClean="0">
                <a:latin typeface="Comic Sans MS" pitchFamily="66" charset="0"/>
              </a:rPr>
              <a:t> for guiding me immensely through the course of the project. Her constructive advice and constant motivation have been responsible for the successful completion of this project.</a:t>
            </a:r>
          </a:p>
          <a:p>
            <a:pPr marL="76200" indent="0" algn="just">
              <a:buNone/>
            </a:pPr>
            <a:r>
              <a:rPr lang="en-US" sz="2200" dirty="0" smtClean="0">
                <a:latin typeface="Comic Sans MS" pitchFamily="66" charset="0"/>
              </a:rPr>
              <a:t>Secondly</a:t>
            </a:r>
            <a:r>
              <a:rPr lang="en-US" sz="2200" dirty="0">
                <a:latin typeface="Comic Sans MS" pitchFamily="66" charset="0"/>
              </a:rPr>
              <a:t>, I would also like to thank my parents and friends who helped me a lot in finalizing this project within the limited time frame.</a:t>
            </a:r>
            <a:endParaRPr lang="en-IN" sz="2200" dirty="0">
              <a:latin typeface="Comic Sans MS" pitchFamily="66" charset="0"/>
            </a:endParaRPr>
          </a:p>
          <a:p>
            <a:pPr marL="76200" indent="0">
              <a:buNone/>
            </a:pPr>
            <a:endParaRPr lang="en-US" sz="2200" dirty="0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REPORT MENU</a:t>
            </a:r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389"/>
            <a:ext cx="2411760" cy="45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594980"/>
            <a:ext cx="673224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6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679"/>
            <a:ext cx="3779912" cy="455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008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dirty="0" smtClean="0">
                <a:latin typeface="Comic Sans MS" pitchFamily="66" charset="0"/>
              </a:rPr>
              <a:t>OUTPUT FOR CLOSE APPLICATION</a:t>
            </a:r>
            <a:endParaRPr lang="en-IN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5" y="571057"/>
            <a:ext cx="3849911" cy="233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84166"/>
            <a:ext cx="3240360" cy="225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3746" y="571057"/>
            <a:ext cx="1584000" cy="45720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948264" y="2912051"/>
            <a:ext cx="605482" cy="22320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1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Comic Sans MS" pitchFamily="66" charset="0"/>
              </a:rPr>
              <a:t>Bibliography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Computer Textbook</a:t>
            </a:r>
          </a:p>
          <a:p>
            <a:r>
              <a:rPr lang="en-US" dirty="0" smtClean="0">
                <a:latin typeface="Comic Sans MS" pitchFamily="66" charset="0"/>
                <a:hlinkClick r:id="rId2"/>
              </a:rPr>
              <a:t>www.google.com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  <a:hlinkClick r:id="rId3"/>
              </a:rPr>
              <a:t>www.youtube.com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  <a:hlinkClick r:id="rId4"/>
              </a:rPr>
              <a:t>www.cbsetoday.com</a:t>
            </a:r>
            <a:endParaRPr lang="en-US" dirty="0" smtClean="0">
              <a:latin typeface="Comic Sans MS" pitchFamily="66" charset="0"/>
            </a:endParaRPr>
          </a:p>
          <a:p>
            <a:pPr marL="762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63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Picture 2" descr="Samples of Thank You Letters for Donations | LoveTo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1510"/>
            <a:ext cx="3528392" cy="1903712"/>
          </a:xfrm>
          <a:prstGeom prst="flowChartInputOutp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411510"/>
            <a:ext cx="6880500" cy="582900"/>
          </a:xfrm>
        </p:spPr>
        <p:txBody>
          <a:bodyPr/>
          <a:lstStyle/>
          <a:p>
            <a:r>
              <a:rPr lang="en-US" sz="3200" dirty="0" smtClean="0">
                <a:latin typeface="Comic Sans MS" pitchFamily="66" charset="0"/>
              </a:rPr>
              <a:t>Working Description</a:t>
            </a:r>
            <a:endParaRPr lang="en-IN" sz="3200" dirty="0">
              <a:latin typeface="Comic Sans MS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1059582"/>
            <a:ext cx="6880500" cy="4083918"/>
          </a:xfrm>
        </p:spPr>
        <p:txBody>
          <a:bodyPr/>
          <a:lstStyle/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This program is designed to keep the student’s record.</a:t>
            </a:r>
          </a:p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This program consist of NINE options as follows</a:t>
            </a:r>
          </a:p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1. Add student</a:t>
            </a:r>
          </a:p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2. Delete the student Record</a:t>
            </a:r>
          </a:p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3. Modify student record</a:t>
            </a:r>
          </a:p>
          <a:p>
            <a:pPr marL="76200" indent="0">
              <a:buNone/>
            </a:pPr>
            <a:r>
              <a:rPr lang="en-US" dirty="0" smtClean="0">
                <a:latin typeface="Comic Sans MS" pitchFamily="66" charset="0"/>
              </a:rPr>
              <a:t>4. Add marks to New Student</a:t>
            </a:r>
          </a:p>
          <a:p>
            <a:pPr marL="76200" indent="0">
              <a:buNone/>
            </a:pPr>
            <a:r>
              <a:rPr lang="en-US" dirty="0">
                <a:latin typeface="Comic Sans MS" pitchFamily="66" charset="0"/>
              </a:rPr>
              <a:t>5. Delete the Marks Record of student</a:t>
            </a:r>
          </a:p>
          <a:p>
            <a:pPr marL="76200" indent="0">
              <a:buNone/>
            </a:pPr>
            <a:endParaRPr lang="en-US" dirty="0" smtClean="0">
              <a:latin typeface="Comic Sans MS" pitchFamily="66" charset="0"/>
            </a:endParaRPr>
          </a:p>
          <a:p>
            <a:pPr marL="76200" indent="0">
              <a:buNone/>
            </a:pPr>
            <a:endParaRPr lang="en-IN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26153"/>
            <a:ext cx="7488832" cy="5117347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6. Modify student’s </a:t>
            </a:r>
            <a:r>
              <a:rPr lang="en-US" sz="2200" dirty="0" smtClean="0">
                <a:latin typeface="Comic Sans MS" pitchFamily="66" charset="0"/>
              </a:rPr>
              <a:t>report</a:t>
            </a:r>
          </a:p>
          <a:p>
            <a:pPr marL="76200" indent="0">
              <a:buNone/>
            </a:pPr>
            <a:r>
              <a:rPr lang="en-US" sz="2200" dirty="0" smtClean="0">
                <a:latin typeface="Comic Sans MS" pitchFamily="66" charset="0"/>
              </a:rPr>
              <a:t>7. Search Menu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1. Search Student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2. Search Student’s Term Marks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3. Back to Main part</a:t>
            </a:r>
          </a:p>
          <a:p>
            <a:pPr marL="76200" indent="0">
              <a:buNone/>
            </a:pPr>
            <a:r>
              <a:rPr lang="en-US" sz="2200" dirty="0" smtClean="0">
                <a:latin typeface="Comic Sans MS" pitchFamily="66" charset="0"/>
              </a:rPr>
              <a:t>8. Report Card Menu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1. Single term Report Card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2. Whole class Report Card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3. Whole session Report Card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4. Class wise Toppers</a:t>
            </a:r>
          </a:p>
          <a:p>
            <a:pPr marL="76200" indent="0">
              <a:buNone/>
            </a:pPr>
            <a:r>
              <a:rPr lang="en-US" sz="2200" dirty="0">
                <a:latin typeface="Comic Sans MS" pitchFamily="66" charset="0"/>
              </a:rPr>
              <a:t>	</a:t>
            </a:r>
            <a:r>
              <a:rPr lang="en-US" sz="2200" dirty="0" smtClean="0">
                <a:latin typeface="Comic Sans MS" pitchFamily="66" charset="0"/>
              </a:rPr>
              <a:t>5. Back to main menu</a:t>
            </a:r>
          </a:p>
          <a:p>
            <a:pPr marL="76200" indent="0">
              <a:buNone/>
            </a:pPr>
            <a:r>
              <a:rPr lang="en-US" sz="2200" dirty="0" smtClean="0">
                <a:latin typeface="Comic Sans MS" pitchFamily="66" charset="0"/>
              </a:rPr>
              <a:t>9. Close application</a:t>
            </a:r>
            <a:endParaRPr lang="en-US" sz="22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31640" y="2571750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rgbClr val="FFFFFF"/>
                </a:solidFill>
                <a:latin typeface="Comic Sans MS" pitchFamily="66" charset="0"/>
              </a:rPr>
              <a:t>Code for My SQL</a:t>
            </a:r>
            <a:endParaRPr sz="540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 flipH="1" flipV="1">
            <a:off x="7769849" y="3147814"/>
            <a:ext cx="45719" cy="9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sz="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914704" y="362572"/>
            <a:ext cx="1800199" cy="1681778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074" name="Picture 2" descr="MySQL Error caused by sql_mode=only_full_group_by | Anuj Gakh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6" y="723174"/>
            <a:ext cx="960573" cy="9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55552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600"/>
              <a:buFont typeface="Amatic SC"/>
              <a:buNone/>
            </a:pPr>
            <a:r>
              <a:rPr lang="en-US" sz="2600" b="1" dirty="0" smtClean="0">
                <a:solidFill>
                  <a:schemeClr val="accent1"/>
                </a:solidFill>
                <a:latin typeface="Comic Sans MS" pitchFamily="66" charset="0"/>
                <a:ea typeface="Amatic SC"/>
                <a:cs typeface="Amatic SC"/>
                <a:sym typeface="Amatic SC"/>
              </a:rPr>
              <a:t>MY SQL CODE</a:t>
            </a:r>
            <a:endParaRPr lang="en-IN" sz="2600" b="1" dirty="0">
              <a:solidFill>
                <a:schemeClr val="accent1"/>
              </a:solidFill>
              <a:latin typeface="Comic Sans MS" pitchFamily="66" charset="0"/>
              <a:ea typeface="Amatic SC"/>
              <a:cs typeface="Amatic SC"/>
              <a:sym typeface="Amatic S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4" b="5994"/>
          <a:stretch/>
        </p:blipFill>
        <p:spPr bwMode="auto">
          <a:xfrm>
            <a:off x="28894" y="555526"/>
            <a:ext cx="9115106" cy="45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0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481</Words>
  <Application>Microsoft Office PowerPoint</Application>
  <PresentationFormat>On-screen Show (16:9)</PresentationFormat>
  <Paragraphs>137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Arial Rounded MT Bold</vt:lpstr>
      <vt:lpstr>Wingdings</vt:lpstr>
      <vt:lpstr>Arial Unicode MS</vt:lpstr>
      <vt:lpstr>Lucida Calligraphy</vt:lpstr>
      <vt:lpstr>Merriweather</vt:lpstr>
      <vt:lpstr>Amatic SC</vt:lpstr>
      <vt:lpstr>Bahnschrift</vt:lpstr>
      <vt:lpstr>Comic Sans MS</vt:lpstr>
      <vt:lpstr>Arial Narrow</vt:lpstr>
      <vt:lpstr>Nathaniel template</vt:lpstr>
      <vt:lpstr>COMPUTER SCIENCE INVESTIGATORY PROJECT</vt:lpstr>
      <vt:lpstr>Project name</vt:lpstr>
      <vt:lpstr>INDEX</vt:lpstr>
      <vt:lpstr>PowerPoint Presentation</vt:lpstr>
      <vt:lpstr>Acknowledgement</vt:lpstr>
      <vt:lpstr>Working Description</vt:lpstr>
      <vt:lpstr>PowerPoint Presentation</vt:lpstr>
      <vt:lpstr>Code for My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FOR ADD NEW STUDENT</vt:lpstr>
      <vt:lpstr>PROGRAM FOR DELETE STUDENT RECORD</vt:lpstr>
      <vt:lpstr>PROGRAM FOR MODIFY STUDENT’S RECORD </vt:lpstr>
      <vt:lpstr>PROGRAM FOR ADDING NEW MARKS</vt:lpstr>
      <vt:lpstr>PROGRAM FOR DELETING MARKS RECORD</vt:lpstr>
      <vt:lpstr>PROGRAM FOR MODIFY MARKS RECORD</vt:lpstr>
      <vt:lpstr>PROGRAM FOR MODIFY MARKS RECORD</vt:lpstr>
      <vt:lpstr>SERACH MENU AND PROGRAM FOR SEARCH STUDENT MENU</vt:lpstr>
      <vt:lpstr>PROGRAM FOR SEARCH STUDENT’S TERM MARKS AND PROGRAM FOR BACK TO MAIN MENU</vt:lpstr>
      <vt:lpstr>REPORT MENU</vt:lpstr>
      <vt:lpstr>PROGRAM FOR SINGLE TERM REPORT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FOR ADD NEW STUDENT</vt:lpstr>
      <vt:lpstr>OUTPUT FOR DELETE STUDENT RECORD</vt:lpstr>
      <vt:lpstr>OUTPUT FOR DELETE STUDENT RECORD</vt:lpstr>
      <vt:lpstr>OUTPUT FOR MODIFY STUDENT’S RECORD </vt:lpstr>
      <vt:lpstr>OUTPUT FOR MODIFY STUDENT’S RECORD </vt:lpstr>
      <vt:lpstr>OUTPUT FOR ADDING NEW MARKS</vt:lpstr>
      <vt:lpstr>OUTPUT FOR ADDING NEW MARKS</vt:lpstr>
      <vt:lpstr>OUTPUT FOR DELETING MARKS RECORD</vt:lpstr>
      <vt:lpstr>OUTPUT FOR DELETING MARKS RECORD</vt:lpstr>
      <vt:lpstr>OUTPUT FOR MODIFY MARKS RECORD</vt:lpstr>
      <vt:lpstr>OUTPUT FOR MODIFY MARKS RECORD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INVESTIGATORY PROJECT</dc:title>
  <dc:creator>Administrator</dc:creator>
  <cp:lastModifiedBy>Administrator</cp:lastModifiedBy>
  <cp:revision>31</cp:revision>
  <dcterms:modified xsi:type="dcterms:W3CDTF">2021-05-23T07:04:27Z</dcterms:modified>
</cp:coreProperties>
</file>